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84" r:id="rId1"/>
  </p:sldMasterIdLst>
  <p:notesMasterIdLst>
    <p:notesMasterId r:id="rId4"/>
  </p:notes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8798DF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snapVertSplitter="1" vertBarState="minimized" horzBarState="maximized">
    <p:restoredLeft sz="15620"/>
    <p:restoredTop sz="94660"/>
  </p:normalViewPr>
  <p:slideViewPr>
    <p:cSldViewPr>
      <p:cViewPr>
        <p:scale>
          <a:sx n="75" d="100"/>
          <a:sy n="75" d="100"/>
        </p:scale>
        <p:origin x="-1050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หัวกระดาษ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ตัวแทนวันที่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E659963-D1BB-4787-BB7B-15FB9C073839}" type="datetimeFigureOut">
              <a:rPr lang="en-US" smtClean="0"/>
              <a:pPr/>
              <a:t>11/11/2016</a:t>
            </a:fld>
            <a:endParaRPr lang="en-US"/>
          </a:p>
        </p:txBody>
      </p:sp>
      <p:sp>
        <p:nvSpPr>
          <p:cNvPr id="4" name="ตัวแทนรูปบนภาพนิ่ง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ตัวแทนบันทึกย่อ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/>
          </a:p>
        </p:txBody>
      </p:sp>
      <p:sp>
        <p:nvSpPr>
          <p:cNvPr id="6" name="ตัวแทนท้ายกระดา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ตัวแทนหมายเลขภาพนิ่ง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9BE0569-7321-45C2-B31B-46AD421088B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6637647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6E6F80C-75C4-4583-B963-02E222988B20}" type="datetimeFigureOut">
              <a:rPr lang="en-US" smtClean="0"/>
              <a:pPr/>
              <a:t>11/11/2016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7A99A8E-9960-44EF-8C5E-81A3B6C772F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6E6F80C-75C4-4583-B963-02E222988B20}" type="datetimeFigureOut">
              <a:rPr lang="en-US" smtClean="0"/>
              <a:pPr/>
              <a:t>11/11/2016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7A99A8E-9960-44EF-8C5E-81A3B6C772F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6E6F80C-75C4-4583-B963-02E222988B20}" type="datetimeFigureOut">
              <a:rPr lang="en-US" smtClean="0"/>
              <a:pPr/>
              <a:t>11/11/2016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7A99A8E-9960-44EF-8C5E-81A3B6C772F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6E6F80C-75C4-4583-B963-02E222988B20}" type="datetimeFigureOut">
              <a:rPr lang="en-US" smtClean="0"/>
              <a:pPr/>
              <a:t>11/11/2016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7A99A8E-9960-44EF-8C5E-81A3B6C772F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6E6F80C-75C4-4583-B963-02E222988B20}" type="datetimeFigureOut">
              <a:rPr lang="en-US" smtClean="0"/>
              <a:pPr/>
              <a:t>11/11/2016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7A99A8E-9960-44EF-8C5E-81A3B6C772F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6E6F80C-75C4-4583-B963-02E222988B20}" type="datetimeFigureOut">
              <a:rPr lang="en-US" smtClean="0"/>
              <a:pPr/>
              <a:t>11/11/2016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7A99A8E-9960-44EF-8C5E-81A3B6C772F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6E6F80C-75C4-4583-B963-02E222988B20}" type="datetimeFigureOut">
              <a:rPr lang="en-US" smtClean="0"/>
              <a:pPr/>
              <a:t>11/11/2016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7A99A8E-9960-44EF-8C5E-81A3B6C772F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6E6F80C-75C4-4583-B963-02E222988B20}" type="datetimeFigureOut">
              <a:rPr lang="en-US" smtClean="0"/>
              <a:pPr/>
              <a:t>11/11/2016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7A99A8E-9960-44EF-8C5E-81A3B6C772F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6E6F80C-75C4-4583-B963-02E222988B20}" type="datetimeFigureOut">
              <a:rPr lang="en-US" smtClean="0"/>
              <a:pPr/>
              <a:t>11/11/2016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7A99A8E-9960-44EF-8C5E-81A3B6C772F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6E6F80C-75C4-4583-B963-02E222988B20}" type="datetimeFigureOut">
              <a:rPr lang="en-US" smtClean="0"/>
              <a:pPr/>
              <a:t>11/11/2016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7A99A8E-9960-44EF-8C5E-81A3B6C772F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6E6F80C-75C4-4583-B963-02E222988B20}" type="datetimeFigureOut">
              <a:rPr lang="en-US" smtClean="0"/>
              <a:pPr/>
              <a:t>11/11/2016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7A99A8E-9960-44EF-8C5E-81A3B6C772F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76E6F80C-75C4-4583-B963-02E222988B20}" type="datetimeFigureOut">
              <a:rPr lang="en-US" smtClean="0"/>
              <a:pPr/>
              <a:t>11/11/2016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57A99A8E-9960-44EF-8C5E-81A3B6C772F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85" r:id="rId1"/>
    <p:sldLayoutId id="2147483986" r:id="rId2"/>
    <p:sldLayoutId id="2147483987" r:id="rId3"/>
    <p:sldLayoutId id="2147483988" r:id="rId4"/>
    <p:sldLayoutId id="2147483989" r:id="rId5"/>
    <p:sldLayoutId id="2147483990" r:id="rId6"/>
    <p:sldLayoutId id="2147483991" r:id="rId7"/>
    <p:sldLayoutId id="2147483992" r:id="rId8"/>
    <p:sldLayoutId id="2147483993" r:id="rId9"/>
    <p:sldLayoutId id="2147483994" r:id="rId10"/>
    <p:sldLayoutId id="2147483995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>
            <a:off x="2209800" y="76200"/>
            <a:ext cx="6858000" cy="923330"/>
          </a:xfrm>
          <a:prstGeom prst="rect">
            <a:avLst/>
          </a:prstGeom>
          <a:solidFill>
            <a:schemeClr val="bg1"/>
          </a:solidFill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dirty="0" smtClean="0">
                <a:ln w="11430"/>
                <a:solidFill>
                  <a:srgbClr val="0070C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DSD </a:t>
            </a:r>
            <a:r>
              <a:rPr lang="en-US" sz="5400" b="1" dirty="0" smtClean="0">
                <a:ln w="11430">
                  <a:solidFill>
                    <a:srgbClr val="0070C0"/>
                  </a:solidFill>
                </a:ln>
                <a:solidFill>
                  <a:srgbClr val="0070C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Smart</a:t>
            </a:r>
            <a:r>
              <a:rPr lang="en-US" sz="5400" b="1" dirty="0" smtClean="0">
                <a:ln w="11430"/>
                <a:solidFill>
                  <a:srgbClr val="0070C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Farmers</a:t>
            </a:r>
            <a:endParaRPr lang="en-US" sz="5400" b="1" cap="none" spc="0" dirty="0">
              <a:ln w="11430"/>
              <a:solidFill>
                <a:srgbClr val="0070C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381000" y="1219200"/>
            <a:ext cx="5486400" cy="135421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th-TH" sz="5400" b="1" dirty="0" smtClean="0">
                <a:ln w="50800"/>
                <a:solidFill>
                  <a:srgbClr val="0070C0"/>
                </a:solidFill>
                <a:latin typeface="Agency FB" pitchFamily="34" charset="0"/>
              </a:rPr>
              <a:t>ขอเชิญ </a:t>
            </a:r>
            <a:r>
              <a:rPr lang="en-US" sz="4800" b="1" dirty="0" smtClean="0">
                <a:ln w="50800"/>
                <a:solidFill>
                  <a:srgbClr val="0070C0"/>
                </a:solidFill>
                <a:latin typeface="Agency FB" pitchFamily="34" charset="0"/>
              </a:rPr>
              <a:t>!!! </a:t>
            </a:r>
            <a:r>
              <a:rPr lang="th-TH" sz="2800" b="1" dirty="0" smtClean="0">
                <a:ln w="50800"/>
                <a:latin typeface="Agency FB" pitchFamily="34" charset="0"/>
              </a:rPr>
              <a:t>เกษตรกรไทย ก้าวไกล</a:t>
            </a:r>
            <a:endParaRPr lang="en-US" sz="2800" b="1" dirty="0" smtClean="0">
              <a:ln w="50800"/>
              <a:latin typeface="Agency FB" pitchFamily="34" charset="0"/>
            </a:endParaRPr>
          </a:p>
          <a:p>
            <a:r>
              <a:rPr lang="th-TH" sz="2800" b="1" dirty="0" smtClean="0">
                <a:ln w="50800"/>
                <a:latin typeface="Agency FB" pitchFamily="34" charset="0"/>
              </a:rPr>
              <a:t>ไปกับการขายสินค้าการเกษตรอย่างไร้พรมแดน</a:t>
            </a:r>
            <a:endParaRPr lang="en-US" sz="2400" b="1" dirty="0">
              <a:ln w="50800"/>
              <a:latin typeface="Agency FB" pitchFamily="34" charset="0"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6376896" y="914400"/>
            <a:ext cx="2767104" cy="95410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th-TH" sz="2800" b="1" dirty="0" smtClean="0">
                <a:ln w="50800"/>
                <a:latin typeface="Agency FB" pitchFamily="34" charset="0"/>
              </a:rPr>
              <a:t>กรมพัฒนาฝีมือแรงงาน</a:t>
            </a:r>
          </a:p>
          <a:p>
            <a:r>
              <a:rPr lang="th-TH" sz="2800" b="1" dirty="0" smtClean="0">
                <a:ln w="50800"/>
                <a:latin typeface="Agency FB" pitchFamily="34" charset="0"/>
              </a:rPr>
              <a:t>กระทรวงแรงงาน</a:t>
            </a:r>
            <a:endParaRPr lang="en-US" sz="2800" b="1" dirty="0">
              <a:ln w="50800"/>
              <a:latin typeface="Agency FB" pitchFamily="34" charset="0"/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457200" y="3505200"/>
            <a:ext cx="6400800" cy="175432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lIns="91440" tIns="45720" rIns="91440" bIns="45720">
            <a:spAutoFit/>
          </a:bodyPr>
          <a:lstStyle/>
          <a:p>
            <a:r>
              <a:rPr lang="th-TH" sz="2700" b="1" dirty="0" smtClean="0">
                <a:ln w="50800"/>
                <a:solidFill>
                  <a:srgbClr val="0070C0"/>
                </a:solidFill>
                <a:latin typeface="Angsana New" pitchFamily="18" charset="-34"/>
                <a:cs typeface="Angsana New" pitchFamily="18" charset="-34"/>
              </a:rPr>
              <a:t>ขั้นตอนและเทคนิคการขายสินค้าการเกษตรแบบระบบออนไลน์</a:t>
            </a:r>
          </a:p>
          <a:p>
            <a:pPr>
              <a:buFontTx/>
              <a:buChar char="-"/>
            </a:pPr>
            <a:r>
              <a:rPr lang="th-TH" sz="2000" b="1" dirty="0" smtClean="0">
                <a:ln w="50800"/>
                <a:latin typeface="Angsana New" pitchFamily="18" charset="-34"/>
                <a:cs typeface="Angsana New" pitchFamily="18" charset="-34"/>
              </a:rPr>
              <a:t> การเตรียมข้อมูลการขาย</a:t>
            </a:r>
          </a:p>
          <a:p>
            <a:pPr>
              <a:buFontTx/>
              <a:buChar char="-"/>
            </a:pPr>
            <a:r>
              <a:rPr lang="th-TH" sz="2000" b="1" dirty="0" smtClean="0">
                <a:ln w="50800"/>
                <a:latin typeface="Angsana New" pitchFamily="18" charset="-34"/>
                <a:cs typeface="Angsana New" pitchFamily="18" charset="-34"/>
              </a:rPr>
              <a:t> การสร้างเวบไซต์สำหรับเก็บข้อมูล</a:t>
            </a:r>
          </a:p>
          <a:p>
            <a:pPr>
              <a:buFontTx/>
              <a:buChar char="-"/>
            </a:pPr>
            <a:r>
              <a:rPr lang="th-TH" sz="2000" b="1" dirty="0" smtClean="0">
                <a:ln w="50800"/>
                <a:latin typeface="Angsana New" pitchFamily="18" charset="-34"/>
                <a:cs typeface="Angsana New" pitchFamily="18" charset="-34"/>
              </a:rPr>
              <a:t> ขั้นตอนและเทคนิคการขายบนโลกออนไลน์ ผ่านเว็บไซต์ </a:t>
            </a:r>
            <a:r>
              <a:rPr lang="en-US" sz="2000" b="1" dirty="0" smtClean="0">
                <a:ln w="50800"/>
                <a:latin typeface="Angsana New" pitchFamily="18" charset="-34"/>
                <a:cs typeface="Angsana New" pitchFamily="18" charset="-34"/>
              </a:rPr>
              <a:t>Booking Agoda Airbnb</a:t>
            </a:r>
          </a:p>
          <a:p>
            <a:pPr>
              <a:buFontTx/>
              <a:buChar char="-"/>
            </a:pPr>
            <a:r>
              <a:rPr lang="en-US" sz="2000" b="1" dirty="0" smtClean="0">
                <a:ln w="50800"/>
                <a:latin typeface="Angsana New" pitchFamily="18" charset="-34"/>
                <a:cs typeface="Angsana New" pitchFamily="18" charset="-34"/>
              </a:rPr>
              <a:t> </a:t>
            </a:r>
            <a:r>
              <a:rPr lang="th-TH" sz="2000" b="1" dirty="0" smtClean="0">
                <a:ln w="50800"/>
                <a:latin typeface="Angsana New" pitchFamily="18" charset="-34"/>
                <a:cs typeface="Angsana New" pitchFamily="18" charset="-34"/>
              </a:rPr>
              <a:t>กฎหมายที่เกี่ยวข้อง</a:t>
            </a:r>
            <a:endParaRPr lang="en-US" sz="2000" b="1" dirty="0">
              <a:ln w="50800"/>
              <a:latin typeface="Angsana New" pitchFamily="18" charset="-34"/>
              <a:cs typeface="Angsana New" pitchFamily="18" charset="-34"/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457200" y="2514600"/>
            <a:ext cx="6400800" cy="95410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lIns="91440" tIns="45720" rIns="91440" bIns="45720">
            <a:spAutoFit/>
          </a:bodyPr>
          <a:lstStyle/>
          <a:p>
            <a:r>
              <a:rPr lang="th-TH" sz="3200" b="1" dirty="0" smtClean="0">
                <a:ln w="50800"/>
                <a:solidFill>
                  <a:srgbClr val="0070C0"/>
                </a:solidFill>
                <a:latin typeface="Agency FB" pitchFamily="34" charset="0"/>
              </a:rPr>
              <a:t>สมัครฝึกอบรม </a:t>
            </a:r>
            <a:r>
              <a:rPr lang="th-TH" sz="2800" b="1" dirty="0" smtClean="0">
                <a:ln w="50800"/>
                <a:latin typeface="Agency FB" pitchFamily="34" charset="0"/>
              </a:rPr>
              <a:t>สาขา </a:t>
            </a:r>
            <a:r>
              <a:rPr lang="en-US" sz="2800" b="1" dirty="0" smtClean="0">
                <a:ln w="50800"/>
                <a:latin typeface="Agency FB" pitchFamily="34" charset="0"/>
              </a:rPr>
              <a:t>E – Commerce </a:t>
            </a:r>
            <a:r>
              <a:rPr lang="th-TH" sz="2800" b="1" dirty="0" smtClean="0">
                <a:ln w="50800"/>
                <a:latin typeface="Agency FB" pitchFamily="34" charset="0"/>
              </a:rPr>
              <a:t>สำหรับเกษตรกร</a:t>
            </a:r>
          </a:p>
          <a:p>
            <a:r>
              <a:rPr lang="th-TH" sz="2400" b="1" dirty="0" smtClean="0">
                <a:ln w="50800"/>
                <a:latin typeface="Agency FB" pitchFamily="34" charset="0"/>
              </a:rPr>
              <a:t>*** สำหรับสมาชิกของครอบคร้วเกษตรกร ***</a:t>
            </a:r>
            <a:endParaRPr lang="en-US" sz="1600" b="1" dirty="0">
              <a:ln w="50800"/>
              <a:latin typeface="Agency FB" pitchFamily="34" charset="0"/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381000" y="5259050"/>
            <a:ext cx="5638800" cy="144655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th-TH" sz="2800" b="1" dirty="0" smtClean="0">
                <a:ln w="50800"/>
                <a:latin typeface="Angsana New" pitchFamily="18" charset="-34"/>
                <a:cs typeface="Angsana New" pitchFamily="18" charset="-34"/>
              </a:rPr>
              <a:t>สมัคร </a:t>
            </a:r>
            <a:r>
              <a:rPr lang="th-TH" sz="2400" b="1" dirty="0" smtClean="0">
                <a:ln w="50800"/>
                <a:latin typeface="Angsana New" pitchFamily="18" charset="-34"/>
                <a:cs typeface="Angsana New" pitchFamily="18" charset="-34"/>
              </a:rPr>
              <a:t>ตั้งแต่บัดนี้เป็นต้นไปหรือจนกว่าจะครบจำนวน</a:t>
            </a:r>
          </a:p>
          <a:p>
            <a:r>
              <a:rPr lang="th-TH" sz="2000" dirty="0" smtClean="0">
                <a:ln w="50800"/>
                <a:latin typeface="Angsana New" pitchFamily="18" charset="-34"/>
                <a:cs typeface="Angsana New" pitchFamily="18" charset="-34"/>
              </a:rPr>
              <a:t>ณ สถาบันพัฒนาฝีมือแรงงาน 13 กรุงเทพมหานคร (ภายในวัดธาตุทอง) </a:t>
            </a:r>
          </a:p>
          <a:p>
            <a:r>
              <a:rPr lang="th-TH" sz="2000" dirty="0" smtClean="0">
                <a:ln w="50800"/>
                <a:latin typeface="Angsana New" pitchFamily="18" charset="-34"/>
                <a:cs typeface="Angsana New" pitchFamily="18" charset="-34"/>
              </a:rPr>
              <a:t>ถนนสุขุมวิท แขวงพระโขนงเหนือ เขตวัฒนา กรุงเทพมหานคร 10110</a:t>
            </a:r>
          </a:p>
          <a:p>
            <a:r>
              <a:rPr lang="th-TH" sz="2000" dirty="0" smtClean="0">
                <a:ln w="50800"/>
                <a:latin typeface="Angsana New" pitchFamily="18" charset="-34"/>
                <a:cs typeface="Angsana New" pitchFamily="18" charset="-34"/>
              </a:rPr>
              <a:t>โทร. 0-2390-0261 ต่อ 120,121 และ 0-2390-0264 </a:t>
            </a:r>
            <a:r>
              <a:rPr lang="th-TH" sz="2000" b="1" dirty="0" smtClean="0">
                <a:ln w="50800"/>
                <a:latin typeface="Angsana New" pitchFamily="18" charset="-34"/>
                <a:cs typeface="Angsana New" pitchFamily="18" charset="-34"/>
              </a:rPr>
              <a:t>ในวันและเวลาราชการ</a:t>
            </a:r>
          </a:p>
        </p:txBody>
      </p:sp>
      <p:pic>
        <p:nvPicPr>
          <p:cNvPr id="8" name="Picture 7" descr="S__12386322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0600" y="57150"/>
            <a:ext cx="1295400" cy="1238250"/>
          </a:xfrm>
          <a:prstGeom prst="rect">
            <a:avLst/>
          </a:prstGeom>
        </p:spPr>
      </p:pic>
      <p:pic>
        <p:nvPicPr>
          <p:cNvPr id="9" name="Picture 8" descr="11799-1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34200" y="2362200"/>
            <a:ext cx="2057400" cy="4267200"/>
          </a:xfrm>
          <a:prstGeom prst="rect">
            <a:avLst/>
          </a:prstGeom>
        </p:spPr>
      </p:pic>
      <p:sp>
        <p:nvSpPr>
          <p:cNvPr id="10" name="Explosion 2 9"/>
          <p:cNvSpPr/>
          <p:nvPr/>
        </p:nvSpPr>
        <p:spPr>
          <a:xfrm>
            <a:off x="4648200" y="1828800"/>
            <a:ext cx="4114800" cy="2895600"/>
          </a:xfrm>
          <a:prstGeom prst="irregularSeal2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4000" b="1" dirty="0" smtClean="0">
                <a:solidFill>
                  <a:srgbClr val="0070C0"/>
                </a:solidFill>
                <a:latin typeface="TH Sarabun New" pitchFamily="34" charset="-34"/>
                <a:cs typeface="TH Sarabun New" pitchFamily="34" charset="-34"/>
              </a:rPr>
              <a:t>ครบแล้วจ้า</a:t>
            </a:r>
            <a:endParaRPr lang="es-BO" sz="4000" b="1" dirty="0">
              <a:solidFill>
                <a:srgbClr val="0070C0"/>
              </a:solidFill>
              <a:latin typeface="TH Sarabun New" pitchFamily="34" charset="-34"/>
              <a:cs typeface="TH Sarabun New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6229616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ชื่อเรื่อง 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solidFill>
            <a:schemeClr val="accent2">
              <a:lumMod val="75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txBody>
          <a:bodyPr wrap="square" rtlCol="0">
            <a:sp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r>
              <a:rPr lang="th-TH" sz="1600" b="1" dirty="0" smtClean="0">
                <a:ln w="50800"/>
                <a:solidFill>
                  <a:schemeClr val="bg1">
                    <a:shade val="50000"/>
                  </a:schemeClr>
                </a:solidFill>
                <a:latin typeface="Agency FB" pitchFamily="34" charset="0"/>
              </a:rPr>
              <a:t>ศูนย์พัฒนาฝีมือแรงงานกรุงเทพมหานคร (วัดธาตุทอง) ถนนสุขุมวิท แขวงพระโขนงเหนือ เขตวัฒนา กรุงเทพมหานคร 10110</a:t>
            </a:r>
          </a:p>
          <a:p>
            <a:pPr algn="ctr"/>
            <a:r>
              <a:rPr lang="th-TH" sz="1600" b="1" dirty="0" smtClean="0">
                <a:ln w="50800"/>
                <a:solidFill>
                  <a:schemeClr val="bg1">
                    <a:shade val="50000"/>
                  </a:schemeClr>
                </a:solidFill>
                <a:latin typeface="Agency FB" pitchFamily="34" charset="0"/>
              </a:rPr>
              <a:t>โทร. 0-2390-0263 – 5 โทรสาร 0-2390-2212 </a:t>
            </a:r>
            <a:r>
              <a:rPr lang="en-US" sz="1600" b="1" dirty="0" smtClean="0">
                <a:ln w="50800"/>
                <a:solidFill>
                  <a:schemeClr val="bg1">
                    <a:shade val="50000"/>
                  </a:schemeClr>
                </a:solidFill>
                <a:latin typeface="Agency FB" pitchFamily="34" charset="0"/>
              </a:rPr>
              <a:t>e-mail : dsd_bangkok@hotmail.com</a:t>
            </a:r>
            <a:endParaRPr lang="en-US" sz="1600" b="1" dirty="0">
              <a:ln w="50800"/>
              <a:solidFill>
                <a:schemeClr val="bg1">
                  <a:shade val="50000"/>
                </a:schemeClr>
              </a:solidFill>
              <a:latin typeface="Agency FB" pitchFamily="34" charset="0"/>
            </a:endParaRPr>
          </a:p>
        </p:txBody>
      </p:sp>
      <p:sp>
        <p:nvSpPr>
          <p:cNvPr id="4" name="ตัวแทนเนื้อหา 3"/>
          <p:cNvSpPr txBox="1">
            <a:spLocks noGrp="1"/>
          </p:cNvSpPr>
          <p:nvPr>
            <p:ph idx="1"/>
          </p:nvPr>
        </p:nvSpPr>
        <p:spPr>
          <a:xfrm>
            <a:off x="1066800" y="1447800"/>
            <a:ext cx="7772400" cy="4572000"/>
          </a:xfrm>
          <a:prstGeom prst="rect">
            <a:avLst/>
          </a:prstGeom>
          <a:solidFill>
            <a:schemeClr val="accent2">
              <a:lumMod val="75000"/>
            </a:schemeClr>
          </a:solidFill>
          <a:ln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r>
              <a:rPr lang="th-TH" b="1" dirty="0" smtClean="0">
                <a:ln w="50800"/>
                <a:solidFill>
                  <a:schemeClr val="bg1">
                    <a:shade val="50000"/>
                  </a:schemeClr>
                </a:solidFill>
                <a:latin typeface="Chiller" pitchFamily="82" charset="0"/>
              </a:rPr>
              <a:t> </a:t>
            </a:r>
            <a:r>
              <a:rPr lang="th-TH" sz="1900" b="1" dirty="0" smtClean="0">
                <a:ln w="50800"/>
                <a:solidFill>
                  <a:schemeClr val="bg1">
                    <a:shade val="50000"/>
                  </a:schemeClr>
                </a:solidFill>
                <a:latin typeface="Chiller" pitchFamily="82" charset="0"/>
              </a:rPr>
              <a:t>วันนี้ (17 มี.ค. 59) นางสาวดารุณี  แป้นเพ็ชร ผู้อำนวยการศูนย์พัฒนาฝีมือแรงงานกรุงเทพมหานคร (ผอ.ศพร.กทม.) ตรวจเยี่ยมการทดสอบมาตรฐานฝีมือแรงงานแห่งชาติ สาขาช่างไฟฟ้าภายในอาคาร ระดับ 1 จำนวนผู้เข้าทดสอบทั้งสิ้น 15 คน </a:t>
            </a:r>
          </a:p>
          <a:p>
            <a:r>
              <a:rPr lang="th-TH" sz="1900" b="1" dirty="0" smtClean="0">
                <a:ln w="50800"/>
                <a:solidFill>
                  <a:schemeClr val="bg1">
                    <a:shade val="50000"/>
                  </a:schemeClr>
                </a:solidFill>
                <a:latin typeface="Chiller" pitchFamily="82" charset="0"/>
              </a:rPr>
              <a:t>       โดย นางดารุณี ได้กล่าวให้โอวาทและกล่าวชมต่อผู้เข้ารับการ</a:t>
            </a:r>
            <a:r>
              <a:rPr lang="th-TH" sz="1900" b="1" dirty="0">
                <a:ln w="50800"/>
                <a:solidFill>
                  <a:schemeClr val="bg1">
                    <a:shade val="50000"/>
                  </a:schemeClr>
                </a:solidFill>
                <a:latin typeface="Chiller" pitchFamily="82" charset="0"/>
              </a:rPr>
              <a:t>ท</a:t>
            </a:r>
            <a:r>
              <a:rPr lang="th-TH" sz="1900" b="1" dirty="0" smtClean="0">
                <a:ln w="50800"/>
                <a:solidFill>
                  <a:schemeClr val="bg1">
                    <a:shade val="50000"/>
                  </a:schemeClr>
                </a:solidFill>
                <a:latin typeface="Chiller" pitchFamily="82" charset="0"/>
              </a:rPr>
              <a:t>ดสอบ ที่เล็งเห็นความสำคัญของการทดสอบ สาขาช่างไฟฟ้าภายในอาคาร ระดับ 1 ให้มีมาตรฐาน มีความปลอดภัย ซึ่งจะเป็นประโยชน์ต่อตัวผู้ทดสอบเองและสาธารณะ</a:t>
            </a:r>
            <a:r>
              <a:rPr lang="th-TH" sz="2000" b="1" dirty="0" smtClean="0">
                <a:ln w="50800"/>
                <a:solidFill>
                  <a:schemeClr val="bg1">
                    <a:shade val="50000"/>
                  </a:schemeClr>
                </a:solidFill>
                <a:latin typeface="Chiller" pitchFamily="82" charset="0"/>
              </a:rPr>
              <a:t> </a:t>
            </a:r>
            <a:endParaRPr lang="en-US" b="1" dirty="0">
              <a:ln w="50800"/>
              <a:solidFill>
                <a:schemeClr val="bg1">
                  <a:shade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06464701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ชุดรูปแบบของ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340</TotalTime>
  <Words>253</Words>
  <Application>Microsoft Office PowerPoint</Application>
  <PresentationFormat>On-screen Show (4:3)</PresentationFormat>
  <Paragraphs>21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Solstice</vt:lpstr>
      <vt:lpstr>Slide 1</vt:lpstr>
      <vt:lpstr>ศูนย์พัฒนาฝีมือแรงงานกรุงเทพมหานคร (วัดธาตุทอง) ถนนสุขุมวิท แขวงพระโขนงเหนือ เขตวัฒนา กรุงเทพมหานคร 10110 โทร. 0-2390-0263 – 5 โทรสาร 0-2390-2212 e-mail : dsd_bangkok@hotmail.com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ผอ.ศพร.กรุงเทพมหานคร  ตรวจเยี่ยมการทดสอบมาตรฐานฝีมือแรงงาน    สาขาช่างไฟฟ้าภายในอาคาร ระดับ 1</dc:title>
  <dc:creator>X</dc:creator>
  <cp:lastModifiedBy>U</cp:lastModifiedBy>
  <cp:revision>67</cp:revision>
  <dcterms:created xsi:type="dcterms:W3CDTF">2016-03-18T00:58:55Z</dcterms:created>
  <dcterms:modified xsi:type="dcterms:W3CDTF">2016-11-11T02:10:17Z</dcterms:modified>
</cp:coreProperties>
</file>